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57" r:id="rId4"/>
    <p:sldId id="279" r:id="rId5"/>
    <p:sldId id="274" r:id="rId6"/>
    <p:sldId id="291" r:id="rId7"/>
    <p:sldId id="292" r:id="rId8"/>
    <p:sldId id="293" r:id="rId9"/>
    <p:sldId id="278" r:id="rId10"/>
    <p:sldId id="284" r:id="rId11"/>
    <p:sldId id="294" r:id="rId12"/>
    <p:sldId id="280" r:id="rId13"/>
    <p:sldId id="282" r:id="rId14"/>
    <p:sldId id="296" r:id="rId15"/>
    <p:sldId id="281" r:id="rId16"/>
    <p:sldId id="270" r:id="rId17"/>
    <p:sldId id="289" r:id="rId18"/>
    <p:sldId id="269" r:id="rId19"/>
    <p:sldId id="271" r:id="rId20"/>
    <p:sldId id="268" r:id="rId21"/>
    <p:sldId id="260" r:id="rId22"/>
    <p:sldId id="262" r:id="rId23"/>
    <p:sldId id="263" r:id="rId24"/>
    <p:sldId id="264" r:id="rId25"/>
    <p:sldId id="261" r:id="rId26"/>
    <p:sldId id="276" r:id="rId27"/>
    <p:sldId id="265" r:id="rId28"/>
    <p:sldId id="285" r:id="rId29"/>
    <p:sldId id="286" r:id="rId30"/>
    <p:sldId id="287" r:id="rId31"/>
    <p:sldId id="288" r:id="rId32"/>
    <p:sldId id="266" r:id="rId33"/>
    <p:sldId id="29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BF64-7462-B57B-E650-D86A1B01D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7CAF95-2C8A-5424-377D-96B3C09B6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7CA33-7C40-1723-78FD-53AC560F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B302-836A-4780-8409-3A56CECCA8D7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57909-8942-4F1C-B92B-15BE8C355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4AA6D-90D9-5A63-6B81-8287E94A5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4B03-8BFC-4FC2-8BA9-48900984D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200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0000-683F-FE73-143C-EF6C0256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D5724-C163-611E-A1AD-65ADED720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0D38C-3F6A-1A6F-9149-DA1936763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B302-836A-4780-8409-3A56CECCA8D7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F65DE-5BCA-0923-FB69-2ACCA4BCD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798E2-67BC-8142-9FAA-C7C5C537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4B03-8BFC-4FC2-8BA9-48900984D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10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0F637C-A85E-9A3E-4409-F254A3CEEB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9F1C3-D633-3AF2-502E-F83A3A725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FAD66-542E-5958-3392-A41FF163A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B302-836A-4780-8409-3A56CECCA8D7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50402-102E-3204-17F4-FE56C597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FF241-A612-86CB-0D20-C59C720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4B03-8BFC-4FC2-8BA9-48900984D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052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A55A9-ADB5-0E6B-64B7-19AD6D932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3A77C-0F7F-FEAE-CBE5-3F0FB0134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3274-2DCB-405B-ACF3-2733FCEB4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B302-836A-4780-8409-3A56CECCA8D7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37E65-F255-D4F3-223A-6B6474E30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7F62F-526A-C807-1F58-34C8601AD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4B03-8BFC-4FC2-8BA9-48900984D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78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5E1DA-18EB-630F-CAF9-8A80CDFC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9122E-3E08-D9AC-5ECF-6F781B17C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874DC-EF49-3B02-8503-10F5816BD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B302-836A-4780-8409-3A56CECCA8D7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64027-8BEF-BC0B-0754-7DE205D5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85475-DDC8-1745-F2E7-BE1684169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4B03-8BFC-4FC2-8BA9-48900984D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656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37AE-C0D7-04D7-9658-87F6B9B79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A918D-36B6-F732-3B4C-19D4E93B6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87893-1739-606B-E9F8-4EC6C390A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F897D-E2F4-18C9-0925-67CDF58F5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B302-836A-4780-8409-3A56CECCA8D7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8717A-2CEF-E48E-9971-94F6CFD0B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476AF-DAC7-8880-FD9D-312BE13F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4B03-8BFC-4FC2-8BA9-48900984D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352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E7AA-E432-DC05-9B8D-F2025947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64B03-9A14-E562-A729-A83F78ECA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00031-0196-E299-C809-E606AC9B4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B7647-2750-07A8-8659-7D09A0E7A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A2E0E3-819D-79F1-CCCF-A7810534D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E27F82-AFC1-C1AB-02C5-9BC08A9AB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B302-836A-4780-8409-3A56CECCA8D7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496095-8BBC-7D92-070F-949A26A65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67A8AC-554B-B0AA-8D8F-C72E40E8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4B03-8BFC-4FC2-8BA9-48900984D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187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F5BC-0F4A-655C-6F5C-EB6E66C4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0D1718-1DF8-8A1C-427F-EEA26942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B302-836A-4780-8409-3A56CECCA8D7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0A6E9-70BE-D808-7270-7C694E033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CAEE1-91B9-8851-C3E5-A8A8DCBDA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4B03-8BFC-4FC2-8BA9-48900984D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35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E27F9A-E024-3D5B-25E1-209498FF5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B302-836A-4780-8409-3A56CECCA8D7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425556-50F5-3987-8452-EFD9381C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FAB94-8215-7D8E-C874-B5BF565F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4B03-8BFC-4FC2-8BA9-48900984D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53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3217-9209-0835-1427-C97B7849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44428-D0E6-D40B-B575-DE1892D9C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189491-A59E-BC0C-1783-826CB8731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D872F-D359-C67A-FCA8-F5C565B2B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B302-836A-4780-8409-3A56CECCA8D7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44C5C-DE9F-314F-F0CB-EC4352AA4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5D5DD-33C1-A620-9454-316DBBDA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4B03-8BFC-4FC2-8BA9-48900984D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026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470D-C221-DFC7-B2F3-DF607B56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BADD42-7D64-3C34-7265-439890EF26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DD8E3F-BFF1-39AE-83F3-BA3E709A8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6255E-6773-36E5-3F40-7FDB4703F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B302-836A-4780-8409-3A56CECCA8D7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C94FC-4906-0F93-09BE-883002560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F0F1E-30AA-0FDD-9050-2CCF9226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4B03-8BFC-4FC2-8BA9-48900984D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04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0EF18C-3B63-0C02-59F7-B7D990519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F1303-170B-C102-133D-41F9259EA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50718-B611-C4EC-51E9-F3F0C3099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CB302-836A-4780-8409-3A56CECCA8D7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64F39-2069-E5A2-FC0B-FCA28ED8E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90E18-49F4-6DFA-FAE9-7C067B704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74B03-8BFC-4FC2-8BA9-48900984D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81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tutorials/deep-learning-tutorial/rnn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1C95-3D53-6AFA-F0F9-0B3356DCD4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4A833-0C5C-8767-E1CF-5827489B87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989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F8F73-01C6-91D9-CEE4-BD8B742F4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79" y="2319991"/>
            <a:ext cx="4215063" cy="2398713"/>
          </a:xfrm>
        </p:spPr>
        <p:txBody>
          <a:bodyPr>
            <a:normAutofit/>
          </a:bodyPr>
          <a:lstStyle/>
          <a:p>
            <a:r>
              <a:rPr lang="en-US" dirty="0"/>
              <a:t>RNN has memory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BE1E6-4946-947E-B56B-73C0AA042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548" y="49028"/>
            <a:ext cx="9875259" cy="22219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09C42-D816-C762-B5E0-C69D62E15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319991"/>
            <a:ext cx="5723021" cy="2398713"/>
          </a:xfrm>
        </p:spPr>
        <p:txBody>
          <a:bodyPr anchor="ctr">
            <a:normAutofit/>
          </a:bodyPr>
          <a:lstStyle/>
          <a:p>
            <a:r>
              <a:rPr lang="en-IN" sz="2000" dirty="0">
                <a:hlinkClick r:id="rId3"/>
              </a:rPr>
              <a:t>https://www.simplilearn.com/tutorials/deep-learning-tutorial/rnn</a:t>
            </a:r>
            <a:endParaRPr lang="en-IN" sz="2000" dirty="0"/>
          </a:p>
          <a:p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E1520-B644-E2F1-AB9A-21503D3F6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0" y="3768647"/>
            <a:ext cx="6697617" cy="313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7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CB2AB-DA83-7EA1-60CC-558B0A54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D88F43-8A20-8239-EE6C-5AB172FFF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950" y="365125"/>
            <a:ext cx="11453453" cy="6492875"/>
          </a:xfrm>
        </p:spPr>
      </p:pic>
    </p:spTree>
    <p:extLst>
      <p:ext uri="{BB962C8B-B14F-4D97-AF65-F5344CB8AC3E}">
        <p14:creationId xmlns:p14="http://schemas.microsoft.com/office/powerpoint/2010/main" val="3634918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B0FF0-8EF1-9B11-2D6B-D015649C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63" y="365608"/>
            <a:ext cx="5103085" cy="2377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3E583D-8518-BB6D-E38A-59F311452D0B}"/>
              </a:ext>
            </a:extLst>
          </p:cNvPr>
          <p:cNvSpPr txBox="1"/>
          <p:nvPr/>
        </p:nvSpPr>
        <p:spPr>
          <a:xfrm>
            <a:off x="3233905" y="436880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</a:rPr>
              <a:t>ANN</a:t>
            </a:r>
            <a:endParaRPr lang="en-IN" sz="2400" b="1" dirty="0">
              <a:solidFill>
                <a:srgbClr val="0000CC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F6435-2104-1DC9-3941-D4AA2B5B0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552" y="173196"/>
            <a:ext cx="5277448" cy="28792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58B27E-28D7-B7F1-1982-BB77C78A7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291419"/>
            <a:ext cx="8625840" cy="3725335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C70CF9D2-D99D-423F-F5E2-BF13F6C7451E}"/>
              </a:ext>
            </a:extLst>
          </p:cNvPr>
          <p:cNvSpPr/>
          <p:nvPr/>
        </p:nvSpPr>
        <p:spPr>
          <a:xfrm>
            <a:off x="9133840" y="3052420"/>
            <a:ext cx="3302000" cy="260537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53DDC-112A-F99F-73AA-D5FFB031310A}"/>
              </a:ext>
            </a:extLst>
          </p:cNvPr>
          <p:cNvSpPr txBox="1"/>
          <p:nvPr/>
        </p:nvSpPr>
        <p:spPr>
          <a:xfrm>
            <a:off x="10083800" y="4170443"/>
            <a:ext cx="140208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ANN to RNN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81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513048-AC6E-46A0-97E1-4F7C4C5D9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110" y="1225307"/>
            <a:ext cx="11317158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7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17A6E4-D2E5-5F18-9BB7-99542C97D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240" y="1775588"/>
            <a:ext cx="2596100" cy="261353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06E26E-DD9F-5CE8-23DE-9859CF2AA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88" y="1775589"/>
            <a:ext cx="2710291" cy="26135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D10541-1FA7-F981-9664-C312382CA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927" y="1665094"/>
            <a:ext cx="3533353" cy="2683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AA71D8-B8C4-84EE-DE67-A25EEA123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78" y="4546481"/>
            <a:ext cx="4274761" cy="23115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0F98A6-223F-086D-1755-BB762DB26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210" y="4438526"/>
            <a:ext cx="5258070" cy="24194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33C448-7DE4-ECDB-971F-7695A8564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8543" y="83429"/>
            <a:ext cx="6090406" cy="146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3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843FA3-9FB9-3608-6F1F-5E917E80C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365125"/>
            <a:ext cx="10261600" cy="645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98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BF27D-FCD8-B5AB-9888-C5114B81F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5011473" cy="177393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RNN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19" y="170310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377EB-910A-CE94-A779-1338D2EEC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640" y="338328"/>
            <a:ext cx="5734759" cy="177393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RNN the output from the previous step is fed as input to the current step.</a:t>
            </a:r>
          </a:p>
          <a:p>
            <a:endParaRPr lang="en-IN" sz="18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D6FD7-DE54-B630-EB6A-AD5791FD0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28" y="2560533"/>
            <a:ext cx="5964242" cy="2558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6F700-35B6-0E55-177C-50CC2C6CB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658" y="4180260"/>
            <a:ext cx="4368183" cy="939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0470A9-C5ED-5FB1-AE62-24BE2F2FC778}"/>
              </a:ext>
            </a:extLst>
          </p:cNvPr>
          <p:cNvSpPr txBox="1"/>
          <p:nvPr/>
        </p:nvSpPr>
        <p:spPr>
          <a:xfrm>
            <a:off x="980894" y="4745737"/>
            <a:ext cx="695506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65F87-4FB2-7180-35D8-DF2223BF72CE}"/>
              </a:ext>
            </a:extLst>
          </p:cNvPr>
          <p:cNvSpPr txBox="1"/>
          <p:nvPr/>
        </p:nvSpPr>
        <p:spPr>
          <a:xfrm>
            <a:off x="2519680" y="4805680"/>
            <a:ext cx="9652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LOVE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49191-43EB-D864-92E2-44834CC8B596}"/>
              </a:ext>
            </a:extLst>
          </p:cNvPr>
          <p:cNvSpPr txBox="1"/>
          <p:nvPr/>
        </p:nvSpPr>
        <p:spPr>
          <a:xfrm>
            <a:off x="4541520" y="5165000"/>
            <a:ext cx="83312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MY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C83A3D-2DE5-5150-DA65-9F61E4C4E289}"/>
              </a:ext>
            </a:extLst>
          </p:cNvPr>
          <p:cNvSpPr txBox="1"/>
          <p:nvPr/>
        </p:nvSpPr>
        <p:spPr>
          <a:xfrm>
            <a:off x="4226011" y="2135385"/>
            <a:ext cx="217017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PET/COUNTRY</a:t>
            </a:r>
            <a:endParaRPr lang="en-IN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13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A9BD8-E52D-E632-C59F-34883F95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25C640-0824-FDD2-F98F-574714D4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6" y="1198881"/>
            <a:ext cx="5100014" cy="1792890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69C80-A298-C185-E225-6499E6951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726" y="3085836"/>
            <a:ext cx="6466721" cy="2989843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003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54FA-E5E3-2349-C710-3C472E11F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395"/>
          </a:xfrm>
        </p:spPr>
        <p:txBody>
          <a:bodyPr/>
          <a:lstStyle/>
          <a:p>
            <a:pPr algn="ctr"/>
            <a:r>
              <a:rPr lang="en-IN" dirty="0"/>
              <a:t>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4F55B-A7BA-427A-1485-7B59260B6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" y="1310640"/>
            <a:ext cx="11272520" cy="5638800"/>
          </a:xfrm>
        </p:spPr>
        <p:txBody>
          <a:bodyPr/>
          <a:lstStyle/>
          <a:p>
            <a:r>
              <a:rPr lang="en-US" dirty="0"/>
              <a:t> RNNs are called </a:t>
            </a:r>
            <a:r>
              <a:rPr lang="en-US" b="1" u="sng" dirty="0">
                <a:solidFill>
                  <a:srgbClr val="0000CC"/>
                </a:solidFill>
              </a:rPr>
              <a:t>recurrent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/>
              <a:t>because </a:t>
            </a:r>
            <a:r>
              <a:rPr lang="en-US" b="1" u="sng" dirty="0">
                <a:solidFill>
                  <a:srgbClr val="00B050"/>
                </a:solidFill>
              </a:rPr>
              <a:t>they perform the same task for every element of a sequence</a:t>
            </a:r>
            <a:r>
              <a:rPr lang="en-US" dirty="0"/>
              <a:t>, with the output being depended on the previous computations. </a:t>
            </a:r>
          </a:p>
          <a:p>
            <a:endParaRPr lang="en-US" dirty="0"/>
          </a:p>
          <a:p>
            <a:r>
              <a:rPr lang="en-US" dirty="0"/>
              <a:t>Another way to think about RNNs is that they have </a:t>
            </a:r>
            <a:r>
              <a:rPr lang="en-US" dirty="0">
                <a:solidFill>
                  <a:srgbClr val="0000CC"/>
                </a:solidFill>
              </a:rPr>
              <a:t>a “</a:t>
            </a:r>
            <a:r>
              <a:rPr lang="en-US" sz="3600" b="1" dirty="0">
                <a:solidFill>
                  <a:srgbClr val="0000CC"/>
                </a:solidFill>
              </a:rPr>
              <a:t>memory</a:t>
            </a:r>
            <a:r>
              <a:rPr lang="en-US" b="1" dirty="0"/>
              <a:t>” </a:t>
            </a:r>
            <a:r>
              <a:rPr lang="en-US" u="sng" dirty="0">
                <a:solidFill>
                  <a:srgbClr val="00B0F0"/>
                </a:solidFill>
              </a:rPr>
              <a:t>which captures information about what has been calculated so far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7107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81725E-4D37-8F3C-ACEE-9E765B5A2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7" y="480060"/>
            <a:ext cx="10765346" cy="5571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62A661-3243-F55B-CC84-D4423F923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541" y="5571449"/>
            <a:ext cx="2637219" cy="8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76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9A9F4-9809-284B-DBC7-04BF8DA66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br>
              <a:rPr lang="en-IN" sz="2500"/>
            </a:br>
            <a:r>
              <a:rPr lang="en-IN" sz="2500"/>
              <a:t>Why Recurrent Neural Networks?</a:t>
            </a:r>
            <a:br>
              <a:rPr lang="en-IN" sz="2500"/>
            </a:br>
            <a:endParaRPr lang="en-IN" sz="25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C0100-4171-1FEF-CAD6-0248A00F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RNN were created because there were a </a:t>
            </a:r>
            <a:r>
              <a:rPr lang="en-US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issues in the feed-forward neural network:</a:t>
            </a:r>
          </a:p>
          <a:p>
            <a:pPr marL="0" indent="0">
              <a:buNone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Cannot handle sequential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Considers only the current input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Cannot memorize previous inputs</a:t>
            </a:r>
            <a:endParaRPr lang="en-IN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AD633-D6EC-DCFA-9759-AD83A363B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449" y="856181"/>
            <a:ext cx="5279408" cy="242485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8B7BF-955B-C9CC-8BBA-5F2C9F079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779768"/>
            <a:ext cx="5382992" cy="29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30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B3620-A00E-6A39-3D04-8CA097E7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6600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CE4B26-1A08-FF8B-487E-CE899A155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39" y="2943651"/>
            <a:ext cx="5934455" cy="3670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D72C7-3907-E100-2907-481C55DE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5" y="2754164"/>
            <a:ext cx="5828627" cy="32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71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993F-C76B-5CD2-502E-DAF045E7D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995"/>
          </a:xfrm>
        </p:spPr>
        <p:txBody>
          <a:bodyPr>
            <a:normAutofit fontScale="90000"/>
          </a:bodyPr>
          <a:lstStyle/>
          <a:p>
            <a:pPr algn="ctr"/>
            <a:br>
              <a:rPr lang="en-IN" dirty="0"/>
            </a:br>
            <a:r>
              <a:rPr lang="en-IN" b="1" dirty="0"/>
              <a:t>Types of RNN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D908B-20EA-709A-64A3-DB759CEAC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</a:t>
            </a:r>
            <a:r>
              <a:rPr lang="en-US" u="sng" dirty="0">
                <a:solidFill>
                  <a:srgbClr val="FF0000"/>
                </a:solidFill>
              </a:rPr>
              <a:t>four types</a:t>
            </a:r>
            <a:r>
              <a:rPr lang="en-US" u="sng" dirty="0"/>
              <a:t> </a:t>
            </a:r>
            <a:r>
              <a:rPr lang="en-US" dirty="0"/>
              <a:t>of RNNs based on the number of inputs and outputs in the network.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00CC"/>
                </a:solidFill>
              </a:rPr>
              <a:t>One to Many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00CC"/>
                </a:solidFill>
              </a:rPr>
              <a:t>Many to One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00CC"/>
                </a:solidFill>
              </a:rPr>
              <a:t>Many to Many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00CC"/>
                </a:solidFill>
              </a:rPr>
              <a:t>One to one</a:t>
            </a:r>
            <a:endParaRPr lang="en-IN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231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63E0-BC58-F8FF-0843-B34A3C324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One To Many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084B9-01DF-9D80-15EF-9E9D842F0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107995"/>
            <a:ext cx="11582400" cy="2032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 this type of RNN, there </a:t>
            </a:r>
            <a:r>
              <a:rPr lang="en-US" u="sng" dirty="0">
                <a:solidFill>
                  <a:srgbClr val="0000CC"/>
                </a:solidFill>
              </a:rPr>
              <a:t>is one input and many outputs associated with it</a:t>
            </a:r>
            <a:r>
              <a:rPr lang="en-US" dirty="0"/>
              <a:t>. One of the most used examples of this network is </a:t>
            </a:r>
            <a:r>
              <a:rPr lang="en-US" dirty="0">
                <a:solidFill>
                  <a:srgbClr val="FF0000"/>
                </a:solidFill>
              </a:rPr>
              <a:t>Image captioning </a:t>
            </a:r>
            <a:r>
              <a:rPr lang="en-US" dirty="0"/>
              <a:t>where given an image we predict a sentence having Multiple words.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3100D-D4E4-A171-BD8C-A7450A966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544" y="3718005"/>
            <a:ext cx="3945870" cy="3130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C0ADE-E2AE-BBD7-949E-8C51E5FB0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261360"/>
            <a:ext cx="4094480" cy="3312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28B6DC-0808-94B9-C2D7-238A07A65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976" y="3261360"/>
            <a:ext cx="4189064" cy="331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69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7BAEE-EF2A-038F-78E4-E049E00EC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Many to One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B3E57-E3E8-9620-B588-3492F95E1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" y="1341120"/>
            <a:ext cx="11927840" cy="5273040"/>
          </a:xfrm>
        </p:spPr>
        <p:txBody>
          <a:bodyPr>
            <a:normAutofit/>
          </a:bodyPr>
          <a:lstStyle/>
          <a:p>
            <a:r>
              <a:rPr lang="en-US" sz="2000" dirty="0"/>
              <a:t>In this type of network, </a:t>
            </a:r>
            <a:r>
              <a:rPr lang="en-US" sz="2000" b="1" dirty="0">
                <a:solidFill>
                  <a:srgbClr val="0000CC"/>
                </a:solidFill>
              </a:rPr>
              <a:t>Many inputs are fed to the network </a:t>
            </a:r>
            <a:r>
              <a:rPr lang="en-US" sz="2000" dirty="0"/>
              <a:t>at several states of the network generating only one output. This type of network is used in the problems </a:t>
            </a:r>
            <a:r>
              <a:rPr lang="en-US" b="1" dirty="0"/>
              <a:t>like </a:t>
            </a:r>
            <a:r>
              <a:rPr lang="en-US" b="1" dirty="0">
                <a:solidFill>
                  <a:srgbClr val="FF0000"/>
                </a:solidFill>
              </a:rPr>
              <a:t>sentimental analysis</a:t>
            </a:r>
            <a:r>
              <a:rPr lang="en-US" b="1" dirty="0"/>
              <a:t>. </a:t>
            </a:r>
            <a:r>
              <a:rPr lang="en-US" sz="2000" dirty="0"/>
              <a:t>Where we give multiple words as input and predict only the sentiment of the sentence as output. 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6BB71F-3C0F-7514-A6C0-97F65DE5D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190" y="3076732"/>
            <a:ext cx="3427730" cy="3235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6820E-EE56-0C2E-9DE5-4A3CDE2A7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428" y="3076733"/>
            <a:ext cx="5220642" cy="341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33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BAD9-75F9-1017-BB28-03F0E857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Many to Many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74FA9-3642-DD10-3875-056C514EA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 this type of neural network, there </a:t>
            </a:r>
            <a:r>
              <a:rPr lang="en-US" sz="2000" b="1" u="sng" dirty="0">
                <a:solidFill>
                  <a:srgbClr val="FF0000"/>
                </a:solidFill>
              </a:rPr>
              <a:t>are multiple inputs and multiple outputs </a:t>
            </a:r>
            <a:r>
              <a:rPr lang="en-US" sz="2000" dirty="0"/>
              <a:t>corresponding to a problem. One Example of this Problem </a:t>
            </a:r>
            <a:r>
              <a:rPr lang="en-US" sz="2000" b="1" dirty="0"/>
              <a:t>will be </a:t>
            </a:r>
            <a:r>
              <a:rPr lang="en-US" b="1" dirty="0">
                <a:solidFill>
                  <a:srgbClr val="0000CC"/>
                </a:solidFill>
              </a:rPr>
              <a:t>language translation</a:t>
            </a:r>
            <a:r>
              <a:rPr lang="en-US" sz="2000" dirty="0"/>
              <a:t>. In language translation, we provide multiple words from one language as input and predict multiple words from the second language as output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B8912-6AEE-5CB3-6254-ABE42C54A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649" y="3250564"/>
            <a:ext cx="3917951" cy="3355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3C5301-735E-FC9F-A793-F48D32EC0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687" y="3036094"/>
            <a:ext cx="3831311" cy="3355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FC95B5-6E2F-603F-A09B-176A0CC03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642201"/>
            <a:ext cx="2641600" cy="253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69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6E7A7-2260-A775-85DF-7E617DD4C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IN" dirty="0"/>
              <a:t>One to One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8E681-CEB8-76AA-8016-C524FF1E5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20" y="2042161"/>
            <a:ext cx="5491478" cy="4134802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This type of RNN behaves the same as </a:t>
            </a:r>
            <a:r>
              <a:rPr lang="en-US" sz="2000" u="sng" dirty="0"/>
              <a:t>any </a:t>
            </a:r>
            <a:r>
              <a:rPr lang="en-US" sz="2000" b="1" u="sng" dirty="0"/>
              <a:t>simple Neural network </a:t>
            </a:r>
            <a:r>
              <a:rPr lang="en-US" sz="2000" dirty="0"/>
              <a:t>it is also known as </a:t>
            </a:r>
            <a:r>
              <a:rPr lang="en-US" sz="2000" b="1" dirty="0">
                <a:solidFill>
                  <a:srgbClr val="0000CC"/>
                </a:solidFill>
              </a:rPr>
              <a:t>Vanilla Neural Network</a:t>
            </a:r>
            <a:r>
              <a:rPr lang="en-US" sz="2000" dirty="0">
                <a:solidFill>
                  <a:srgbClr val="0000CC"/>
                </a:solidFill>
              </a:rPr>
              <a:t>.</a:t>
            </a:r>
            <a:r>
              <a:rPr lang="en-US" sz="2000" dirty="0"/>
              <a:t> In this Neural network, there is only one input and one output. </a:t>
            </a:r>
          </a:p>
          <a:p>
            <a:endParaRPr lang="en-US" sz="2000" dirty="0"/>
          </a:p>
          <a:p>
            <a:r>
              <a:rPr lang="en-US" sz="2000" dirty="0"/>
              <a:t>This is also called </a:t>
            </a:r>
            <a:r>
              <a:rPr lang="en-US" sz="2000" b="1" dirty="0">
                <a:solidFill>
                  <a:srgbClr val="0000CC"/>
                </a:solidFill>
              </a:rPr>
              <a:t>Plain Neural networks</a:t>
            </a:r>
            <a:r>
              <a:rPr lang="en-US" sz="2000" dirty="0"/>
              <a:t>. It deals with </a:t>
            </a:r>
            <a:r>
              <a:rPr lang="en-US" sz="2000" u="sng" dirty="0"/>
              <a:t>a fixed size of the input to the fixed size of output,</a:t>
            </a:r>
            <a:r>
              <a:rPr lang="en-US" sz="2000" dirty="0"/>
              <a:t> where they are independent of previous information/output.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AB3A3-C3D4-3DDB-225D-78AF1D4D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1158240"/>
            <a:ext cx="5230454" cy="2109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12D681-4BA6-B1F8-8BA1-C4A92C2B7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6" y="3870960"/>
            <a:ext cx="3587551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04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A989B-8FE3-11DD-A7D0-29126A01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4A0E5C-7A96-3737-C1F2-47513DE2E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60" y="132080"/>
            <a:ext cx="9959119" cy="6044883"/>
          </a:xfrm>
        </p:spPr>
      </p:pic>
    </p:spTree>
    <p:extLst>
      <p:ext uri="{BB962C8B-B14F-4D97-AF65-F5344CB8AC3E}">
        <p14:creationId xmlns:p14="http://schemas.microsoft.com/office/powerpoint/2010/main" val="3553219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A70FB-4882-5396-8795-38D975D3F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Activation functions used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A15FFC-A808-AE2D-5E2D-5916C956E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6526" y="1005840"/>
            <a:ext cx="7853075" cy="406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06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8D612-1963-CBA4-32C5-1686BE3E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000"/>
              <a:t>Applications of Recurrent Neural Networks</a:t>
            </a:r>
            <a:endParaRPr lang="en-IN" sz="30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78127-5ADF-0366-B09D-64E3E3C73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IN" sz="2200"/>
              <a:t>Image Captioning</a:t>
            </a:r>
          </a:p>
          <a:p>
            <a:endParaRPr lang="en-IN" sz="2200"/>
          </a:p>
          <a:p>
            <a:endParaRPr lang="en-IN" sz="2200"/>
          </a:p>
        </p:txBody>
      </p:sp>
      <p:pic>
        <p:nvPicPr>
          <p:cNvPr id="4" name="Picture 3" descr="A giraffe jumping in a field&#10;&#10;Description automatically generated">
            <a:extLst>
              <a:ext uri="{FF2B5EF4-FFF2-40B4-BE49-F238E27FC236}">
                <a16:creationId xmlns:a16="http://schemas.microsoft.com/office/drawing/2014/main" id="{E011063A-D0D3-4AD2-D485-1A4AC265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496447"/>
            <a:ext cx="10917936" cy="354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80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674B5-3FB0-2CDF-7BD6-90B161BD3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br>
              <a:rPr lang="en-IN" sz="5400" dirty="0"/>
            </a:br>
            <a:r>
              <a:rPr lang="en-IN" sz="4000" dirty="0"/>
              <a:t>Time Series Analysis</a:t>
            </a:r>
            <a:br>
              <a:rPr lang="en-IN" sz="5400" dirty="0"/>
            </a:br>
            <a:endParaRPr lang="en-IN" sz="54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CAC4C-165A-71AE-EE4E-8592D1501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>
                <a:solidFill>
                  <a:srgbClr val="0000CC"/>
                </a:solidFill>
              </a:rPr>
              <a:t>Rainfall measurements</a:t>
            </a:r>
          </a:p>
          <a:p>
            <a:r>
              <a:rPr lang="en-US" sz="2200" dirty="0">
                <a:solidFill>
                  <a:srgbClr val="0000CC"/>
                </a:solidFill>
              </a:rPr>
              <a:t>Automated stock trading</a:t>
            </a:r>
          </a:p>
          <a:p>
            <a:r>
              <a:rPr lang="en-US" sz="2200" dirty="0">
                <a:solidFill>
                  <a:srgbClr val="0000CC"/>
                </a:solidFill>
              </a:rPr>
              <a:t>Industry forecast</a:t>
            </a:r>
          </a:p>
          <a:p>
            <a:r>
              <a:rPr lang="en-US" sz="2200" dirty="0">
                <a:solidFill>
                  <a:srgbClr val="0000CC"/>
                </a:solidFill>
              </a:rPr>
              <a:t>Temperature readings</a:t>
            </a:r>
          </a:p>
          <a:p>
            <a:r>
              <a:rPr lang="en-US" sz="2200" dirty="0">
                <a:solidFill>
                  <a:srgbClr val="0000CC"/>
                </a:solidFill>
              </a:rPr>
              <a:t>Sales forecasting</a:t>
            </a:r>
            <a:endParaRPr lang="en-IN" sz="2200" dirty="0">
              <a:solidFill>
                <a:srgbClr val="0000CC"/>
              </a:solidFill>
            </a:endParaRPr>
          </a:p>
        </p:txBody>
      </p:sp>
      <p:pic>
        <p:nvPicPr>
          <p:cNvPr id="4" name="Picture 3" descr="A graph showing the growth of a train&#10;&#10;Description automatically generated">
            <a:extLst>
              <a:ext uri="{FF2B5EF4-FFF2-40B4-BE49-F238E27FC236}">
                <a16:creationId xmlns:a16="http://schemas.microsoft.com/office/drawing/2014/main" id="{04A6194F-5C70-3FEF-2F55-5A9D7C29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096" y="1893375"/>
            <a:ext cx="5458968" cy="406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1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6761-4F72-99C1-E893-DE7C8B9B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0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RNN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6616E-0A9E-14B7-71E2-E3368A964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93839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recurrent neural network (RNN) is </a:t>
            </a:r>
            <a:r>
              <a:rPr 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type of artificial neural network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sequential data or time series data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translation,</a:t>
            </a:r>
          </a:p>
          <a:p>
            <a:pPr algn="ctr"/>
            <a:r>
              <a:rPr 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Natural language processing (NLP), </a:t>
            </a:r>
          </a:p>
          <a:p>
            <a:pPr algn="ctr"/>
            <a:r>
              <a:rPr 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recognition, </a:t>
            </a:r>
          </a:p>
          <a:p>
            <a:pPr algn="ctr"/>
            <a:r>
              <a:rPr 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captioning </a:t>
            </a:r>
          </a:p>
          <a:p>
            <a:pPr algn="ctr"/>
            <a:endParaRPr lang="en-US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incorporated into popular applications such as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search, and Google Translate. </a:t>
            </a:r>
          </a:p>
        </p:txBody>
      </p:sp>
    </p:spTree>
    <p:extLst>
      <p:ext uri="{BB962C8B-B14F-4D97-AF65-F5344CB8AC3E}">
        <p14:creationId xmlns:p14="http://schemas.microsoft.com/office/powerpoint/2010/main" val="2703572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03775-5D74-4634-BE4B-4A636415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IN" sz="3400"/>
              <a:t>Natural Language Processing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uzzle piece with words on it&#10;&#10;Description automatically generated">
            <a:extLst>
              <a:ext uri="{FF2B5EF4-FFF2-40B4-BE49-F238E27FC236}">
                <a16:creationId xmlns:a16="http://schemas.microsoft.com/office/drawing/2014/main" id="{0D4FD8D1-0713-14CF-ECB1-D7DF96D8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43" y="2290936"/>
            <a:ext cx="9316122" cy="3959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28784-7916-FBAB-CE7C-C686750BFA07}"/>
              </a:ext>
            </a:extLst>
          </p:cNvPr>
          <p:cNvSpPr txBox="1"/>
          <p:nvPr/>
        </p:nvSpPr>
        <p:spPr>
          <a:xfrm>
            <a:off x="4922520" y="607712"/>
            <a:ext cx="67716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CC"/>
                </a:solidFill>
              </a:rPr>
              <a:t>Text mining and Sentiment analysis can be carried out using an RNN for Natural Language Processing (NLP).</a:t>
            </a:r>
            <a:endParaRPr lang="en-IN" sz="20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15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07604-D615-761B-34C7-24DB72F3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IN" sz="4800"/>
              <a:t>Machine Translation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92B851-4F04-276C-22A3-305B1D787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 dirty="0"/>
              <a:t>Given an input in one language, RNNs can be used to translate the input into different languages as output.</a:t>
            </a:r>
          </a:p>
        </p:txBody>
      </p:sp>
      <p:pic>
        <p:nvPicPr>
          <p:cNvPr id="4" name="Content Placeholder 3" descr="A close-up of a sign&#10;&#10;Description automatically generated">
            <a:extLst>
              <a:ext uri="{FF2B5EF4-FFF2-40B4-BE49-F238E27FC236}">
                <a16:creationId xmlns:a16="http://schemas.microsoft.com/office/drawing/2014/main" id="{71E0AB46-CDEE-82DF-80B2-E75E8D33C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15" y="2290936"/>
            <a:ext cx="9898378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92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474F2-C1BD-6DCB-D7AC-27F694B25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CC"/>
                </a:solidFill>
              </a:rPr>
              <a:t>Advantages and disadvantages of RNN</a:t>
            </a:r>
            <a:br>
              <a:rPr lang="en-US" b="1" dirty="0">
                <a:solidFill>
                  <a:srgbClr val="0000CC"/>
                </a:solidFill>
              </a:rPr>
            </a:br>
            <a:endParaRPr lang="en-IN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9CA10-AFD6-0F1A-DA31-C1F2013F9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Advantages of RNNs: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Handle sequential data effectively, including text, speech, and time series.</a:t>
            </a:r>
          </a:p>
          <a:p>
            <a:r>
              <a:rPr lang="en-US" dirty="0"/>
              <a:t>Process inputs of any length, unlike feedforward neural networks.</a:t>
            </a:r>
          </a:p>
          <a:p>
            <a:r>
              <a:rPr lang="en-US" dirty="0"/>
              <a:t>Share weights across time steps, enhancing training efficiency.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Disadvantages of RNNs:</a:t>
            </a:r>
          </a:p>
          <a:p>
            <a:endParaRPr lang="en-US" dirty="0"/>
          </a:p>
          <a:p>
            <a:r>
              <a:rPr lang="en-US" dirty="0"/>
              <a:t>Prone to vanishing and exploding gradient problems, hindering learning.</a:t>
            </a:r>
          </a:p>
          <a:p>
            <a:r>
              <a:rPr lang="en-US" dirty="0"/>
              <a:t>Training can be challenging, especially for long sequences.</a:t>
            </a:r>
          </a:p>
          <a:p>
            <a:r>
              <a:rPr lang="en-US" dirty="0"/>
              <a:t>Computationally slower than other neural network architectures.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9046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7DD26-62B1-19C2-26CA-EE42C1A4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Tube video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75A00-A65A-F72B-5459-4DD7071BF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https://www.youtube.com/watch?v=hf2-9Y_-uQ0</a:t>
            </a:r>
          </a:p>
        </p:txBody>
      </p:sp>
    </p:spTree>
    <p:extLst>
      <p:ext uri="{BB962C8B-B14F-4D97-AF65-F5344CB8AC3E}">
        <p14:creationId xmlns:p14="http://schemas.microsoft.com/office/powerpoint/2010/main" val="59405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B6673B7-FD31-AE62-1FE6-909AF89DE01C}"/>
              </a:ext>
            </a:extLst>
          </p:cNvPr>
          <p:cNvGrpSpPr/>
          <p:nvPr/>
        </p:nvGrpSpPr>
        <p:grpSpPr>
          <a:xfrm>
            <a:off x="608330" y="121920"/>
            <a:ext cx="10899446" cy="6436362"/>
            <a:chOff x="608330" y="121920"/>
            <a:chExt cx="10899446" cy="64363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535EE01-CE6E-E795-B541-486529F17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274" y="466724"/>
              <a:ext cx="4556125" cy="27336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78B0FC-DF32-6173-3BC1-51B759F45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9083" y="571827"/>
              <a:ext cx="5533413" cy="25047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2A7E14-F5B5-EB82-B425-C976F3AC2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30" y="4043682"/>
              <a:ext cx="5143500" cy="25146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99F782-51FA-6588-0D04-8E4298206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0261" y="3781417"/>
              <a:ext cx="5217515" cy="23907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B9C5846-36B6-C567-EA82-35E7F2A10920}"/>
                </a:ext>
              </a:extLst>
            </p:cNvPr>
            <p:cNvSpPr txBox="1"/>
            <p:nvPr/>
          </p:nvSpPr>
          <p:spPr>
            <a:xfrm>
              <a:off x="1696720" y="121920"/>
              <a:ext cx="2499360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captioning</a:t>
              </a:r>
              <a:endParaRPr lang="en-IN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91320E-168C-79EF-31DC-266AA0C9F8FA}"/>
                </a:ext>
              </a:extLst>
            </p:cNvPr>
            <p:cNvSpPr txBox="1"/>
            <p:nvPr/>
          </p:nvSpPr>
          <p:spPr>
            <a:xfrm>
              <a:off x="7569200" y="121920"/>
              <a:ext cx="2926080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Speech to text conversion</a:t>
              </a:r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5F227C-FB12-3D57-947A-52A6D7C66A12}"/>
                </a:ext>
              </a:extLst>
            </p:cNvPr>
            <p:cNvSpPr txBox="1"/>
            <p:nvPr/>
          </p:nvSpPr>
          <p:spPr>
            <a:xfrm>
              <a:off x="7802880" y="3407005"/>
              <a:ext cx="3098800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Language translation</a:t>
              </a:r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D61280-F8D1-DA5F-6F31-4C58FB6607DE}"/>
                </a:ext>
              </a:extLst>
            </p:cNvPr>
            <p:cNvSpPr txBox="1"/>
            <p:nvPr/>
          </p:nvSpPr>
          <p:spPr>
            <a:xfrm>
              <a:off x="1859280" y="3591671"/>
              <a:ext cx="934720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NLP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60875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1A6A3C-6EF4-569A-9420-52C965352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94640"/>
            <a:ext cx="12192000" cy="6471920"/>
          </a:xfrm>
        </p:spPr>
      </p:pic>
    </p:spTree>
    <p:extLst>
      <p:ext uri="{BB962C8B-B14F-4D97-AF65-F5344CB8AC3E}">
        <p14:creationId xmlns:p14="http://schemas.microsoft.com/office/powerpoint/2010/main" val="333636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1363D3-5E2D-0C5E-413D-E36C690A6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00" y="528320"/>
            <a:ext cx="10964332" cy="58318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446FF-5AA4-F19A-F659-394612A89FF5}"/>
              </a:ext>
            </a:extLst>
          </p:cNvPr>
          <p:cNvSpPr txBox="1"/>
          <p:nvPr/>
        </p:nvSpPr>
        <p:spPr>
          <a:xfrm>
            <a:off x="8361680" y="3259574"/>
            <a:ext cx="23977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Feed Back link in RNN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38159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AAFF-07AC-CD57-9DDD-AEBF7B2C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D0452A-5987-6BCB-4862-D1F973346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45" y="121921"/>
            <a:ext cx="11215467" cy="6583680"/>
          </a:xfrm>
        </p:spPr>
      </p:pic>
    </p:spTree>
    <p:extLst>
      <p:ext uri="{BB962C8B-B14F-4D97-AF65-F5344CB8AC3E}">
        <p14:creationId xmlns:p14="http://schemas.microsoft.com/office/powerpoint/2010/main" val="896830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A421B-303C-00B9-4B0A-1BD8E461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80BD4E-948B-2965-C3C7-30F8846C4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550" y="365125"/>
            <a:ext cx="11020250" cy="62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42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54604B-5CA1-2E2F-0782-BF43F8BD6E3E}"/>
              </a:ext>
            </a:extLst>
          </p:cNvPr>
          <p:cNvSpPr txBox="1"/>
          <p:nvPr/>
        </p:nvSpPr>
        <p:spPr>
          <a:xfrm>
            <a:off x="4917440" y="61491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https://www.youtube.com/watch?v=yqXxXIwHC0c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224D7-A3DB-DEF5-56AE-6B40A6EB3BEE}"/>
              </a:ext>
            </a:extLst>
          </p:cNvPr>
          <p:cNvSpPr txBox="1"/>
          <p:nvPr/>
        </p:nvSpPr>
        <p:spPr>
          <a:xfrm>
            <a:off x="186944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https://www.youtube.com/watch?v=jPPWc0y-08Q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64B962-7124-CF8B-32DE-E63D083D8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0320"/>
            <a:ext cx="7213600" cy="4632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5CE147-6C61-BE17-A0B3-5261B6EF302F}"/>
              </a:ext>
            </a:extLst>
          </p:cNvPr>
          <p:cNvSpPr txBox="1"/>
          <p:nvPr/>
        </p:nvSpPr>
        <p:spPr>
          <a:xfrm>
            <a:off x="701040" y="211009"/>
            <a:ext cx="5201920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ANNs send data in one direction, passing it through multiple input nodes until it reaches the output node. </a:t>
            </a:r>
          </a:p>
          <a:p>
            <a:endParaRPr lang="en-US" dirty="0"/>
          </a:p>
          <a:p>
            <a:r>
              <a:rPr lang="en-US" dirty="0"/>
              <a:t>Error is there, we back propagate.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084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693</Words>
  <Application>Microsoft Office PowerPoint</Application>
  <PresentationFormat>Widescreen</PresentationFormat>
  <Paragraphs>86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Recurrent Neural Network</vt:lpstr>
      <vt:lpstr> Why Recurrent Neural Networks? </vt:lpstr>
      <vt:lpstr>RNN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RNN has memory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RNN</vt:lpstr>
      <vt:lpstr>PowerPoint Presentation</vt:lpstr>
      <vt:lpstr>RNN</vt:lpstr>
      <vt:lpstr>PowerPoint Presentation</vt:lpstr>
      <vt:lpstr>PowerPoint Presentation</vt:lpstr>
      <vt:lpstr> Types of RNN </vt:lpstr>
      <vt:lpstr>One To Many  </vt:lpstr>
      <vt:lpstr>Many to One  </vt:lpstr>
      <vt:lpstr>Many to Many  </vt:lpstr>
      <vt:lpstr>One to One  </vt:lpstr>
      <vt:lpstr>PowerPoint Presentation</vt:lpstr>
      <vt:lpstr>Activation functions used </vt:lpstr>
      <vt:lpstr>Applications of Recurrent Neural Networks</vt:lpstr>
      <vt:lpstr> Time Series Analysis </vt:lpstr>
      <vt:lpstr>Natural Language Processing</vt:lpstr>
      <vt:lpstr>Machine Translation</vt:lpstr>
      <vt:lpstr>Advantages and disadvantages of RNN </vt:lpstr>
      <vt:lpstr>You Tube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Rani Oomman Panicker [MAHE-MIT]</dc:creator>
  <cp:lastModifiedBy>Rani Oomman Panicker [MAHE-MIT]</cp:lastModifiedBy>
  <cp:revision>58</cp:revision>
  <dcterms:created xsi:type="dcterms:W3CDTF">2024-03-14T09:01:30Z</dcterms:created>
  <dcterms:modified xsi:type="dcterms:W3CDTF">2024-04-01T09:27:30Z</dcterms:modified>
</cp:coreProperties>
</file>